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</p:sldMasterIdLst>
  <p:notesMasterIdLst>
    <p:notesMasterId r:id="rId7"/>
  </p:notesMasterIdLst>
  <p:sldIdLst>
    <p:sldId id="256" r:id="rId2"/>
    <p:sldId id="261" r:id="rId3"/>
    <p:sldId id="262" r:id="rId4"/>
    <p:sldId id="263" r:id="rId5"/>
    <p:sldId id="264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68" y="5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BFE629-BC31-4C8E-857B-267259C290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77FF32-693B-4052-B5A4-8F9043785615}">
      <dgm:prSet/>
      <dgm:spPr>
        <a:solidFill>
          <a:schemeClr val="accent5"/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Framing the Issue</a:t>
          </a:r>
        </a:p>
      </dgm:t>
    </dgm:pt>
    <dgm:pt modelId="{21503483-6562-4956-98B5-474D104A8276}" type="parTrans" cxnId="{27DADF05-C62E-48E5-A9A9-27DD97D0EC93}">
      <dgm:prSet/>
      <dgm:spPr/>
      <dgm:t>
        <a:bodyPr/>
        <a:lstStyle/>
        <a:p>
          <a:endParaRPr lang="en-US"/>
        </a:p>
      </dgm:t>
    </dgm:pt>
    <dgm:pt modelId="{D3AA506B-0A46-4383-8894-EBF729DE3247}" type="sibTrans" cxnId="{27DADF05-C62E-48E5-A9A9-27DD97D0EC93}">
      <dgm:prSet/>
      <dgm:spPr/>
      <dgm:t>
        <a:bodyPr/>
        <a:lstStyle/>
        <a:p>
          <a:endParaRPr lang="en-US"/>
        </a:p>
      </dgm:t>
    </dgm:pt>
    <dgm:pt modelId="{2299342C-7EA0-4AF7-B331-A130A9291AD4}">
      <dgm:prSet/>
      <dgm:spPr>
        <a:solidFill>
          <a:srgbClr val="FF9900"/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Awareness</a:t>
          </a:r>
        </a:p>
      </dgm:t>
    </dgm:pt>
    <dgm:pt modelId="{9ED89674-ECE1-4A75-B1AE-2B020FB1BD48}" type="parTrans" cxnId="{A4C8EE0A-28B3-4D92-997D-CAEC41257E42}">
      <dgm:prSet/>
      <dgm:spPr/>
      <dgm:t>
        <a:bodyPr/>
        <a:lstStyle/>
        <a:p>
          <a:endParaRPr lang="en-US"/>
        </a:p>
      </dgm:t>
    </dgm:pt>
    <dgm:pt modelId="{3F4D3E18-7AD7-4A10-9399-AF28CE90D35C}" type="sibTrans" cxnId="{A4C8EE0A-28B3-4D92-997D-CAEC41257E42}">
      <dgm:prSet/>
      <dgm:spPr/>
      <dgm:t>
        <a:bodyPr/>
        <a:lstStyle/>
        <a:p>
          <a:endParaRPr lang="en-US"/>
        </a:p>
      </dgm:t>
    </dgm:pt>
    <dgm:pt modelId="{EF7DB51C-8C63-402E-9C26-AA63BAD2B83D}">
      <dgm:prSet/>
      <dgm:spPr>
        <a:solidFill>
          <a:srgbClr val="FF9900"/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Legislation</a:t>
          </a:r>
        </a:p>
      </dgm:t>
    </dgm:pt>
    <dgm:pt modelId="{014E4057-A331-4270-9FAD-1FB9B9F5BD21}" type="parTrans" cxnId="{672FC18B-B809-420B-8AB2-1A8ABE646714}">
      <dgm:prSet/>
      <dgm:spPr/>
      <dgm:t>
        <a:bodyPr/>
        <a:lstStyle/>
        <a:p>
          <a:endParaRPr lang="en-US"/>
        </a:p>
      </dgm:t>
    </dgm:pt>
    <dgm:pt modelId="{D34FEBC7-8A6E-4269-92CD-929F1BECF511}" type="sibTrans" cxnId="{672FC18B-B809-420B-8AB2-1A8ABE646714}">
      <dgm:prSet/>
      <dgm:spPr/>
      <dgm:t>
        <a:bodyPr/>
        <a:lstStyle/>
        <a:p>
          <a:endParaRPr lang="en-US"/>
        </a:p>
      </dgm:t>
    </dgm:pt>
    <dgm:pt modelId="{FEEE3ACB-09EE-4DB3-B90E-93B95D2FF07D}">
      <dgm:prSet/>
      <dgm:spPr>
        <a:solidFill>
          <a:srgbClr val="FF9900"/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Impacting Culture of Gun Violence</a:t>
          </a:r>
        </a:p>
      </dgm:t>
    </dgm:pt>
    <dgm:pt modelId="{A8DA9491-16A2-4512-A279-41E78E8EE2E3}" type="parTrans" cxnId="{BE566876-C9AE-4784-AA5D-5A45A939F6BA}">
      <dgm:prSet/>
      <dgm:spPr/>
      <dgm:t>
        <a:bodyPr/>
        <a:lstStyle/>
        <a:p>
          <a:endParaRPr lang="en-US"/>
        </a:p>
      </dgm:t>
    </dgm:pt>
    <dgm:pt modelId="{AAF619D0-58A9-4393-B085-09D6667C60C0}" type="sibTrans" cxnId="{BE566876-C9AE-4784-AA5D-5A45A939F6BA}">
      <dgm:prSet/>
      <dgm:spPr/>
      <dgm:t>
        <a:bodyPr/>
        <a:lstStyle/>
        <a:p>
          <a:endParaRPr lang="en-US"/>
        </a:p>
      </dgm:t>
    </dgm:pt>
    <dgm:pt modelId="{09A9A7C4-30A8-4172-9BAC-38539370BBBE}" type="pres">
      <dgm:prSet presAssocID="{BFBFE629-BC31-4C8E-857B-267259C29081}" presName="linear" presStyleCnt="0">
        <dgm:presLayoutVars>
          <dgm:animLvl val="lvl"/>
          <dgm:resizeHandles val="exact"/>
        </dgm:presLayoutVars>
      </dgm:prSet>
      <dgm:spPr/>
    </dgm:pt>
    <dgm:pt modelId="{DFAF399A-7E70-4104-BA52-011D461B5DF4}" type="pres">
      <dgm:prSet presAssocID="{D477FF32-693B-4052-B5A4-8F904378561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CD50099-E618-4259-82B3-8B6D7C30F712}" type="pres">
      <dgm:prSet presAssocID="{D3AA506B-0A46-4383-8894-EBF729DE3247}" presName="spacer" presStyleCnt="0"/>
      <dgm:spPr/>
    </dgm:pt>
    <dgm:pt modelId="{9CEB95EA-C5A2-4750-881A-67D37012AB5A}" type="pres">
      <dgm:prSet presAssocID="{2299342C-7EA0-4AF7-B331-A130A9291AD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E5ECDB1-801A-4D4A-A638-0A52A2C19A1F}" type="pres">
      <dgm:prSet presAssocID="{3F4D3E18-7AD7-4A10-9399-AF28CE90D35C}" presName="spacer" presStyleCnt="0"/>
      <dgm:spPr/>
    </dgm:pt>
    <dgm:pt modelId="{2378CB2B-9A2A-4247-A990-FA239FCF9101}" type="pres">
      <dgm:prSet presAssocID="{EF7DB51C-8C63-402E-9C26-AA63BAD2B83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ACA77D6-98C1-4F48-9AB2-17CF3E71FD5C}" type="pres">
      <dgm:prSet presAssocID="{D34FEBC7-8A6E-4269-92CD-929F1BECF511}" presName="spacer" presStyleCnt="0"/>
      <dgm:spPr/>
    </dgm:pt>
    <dgm:pt modelId="{984894AB-6226-4246-95CA-0ED4107A3610}" type="pres">
      <dgm:prSet presAssocID="{FEEE3ACB-09EE-4DB3-B90E-93B95D2FF07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7DADF05-C62E-48E5-A9A9-27DD97D0EC93}" srcId="{BFBFE629-BC31-4C8E-857B-267259C29081}" destId="{D477FF32-693B-4052-B5A4-8F9043785615}" srcOrd="0" destOrd="0" parTransId="{21503483-6562-4956-98B5-474D104A8276}" sibTransId="{D3AA506B-0A46-4383-8894-EBF729DE3247}"/>
    <dgm:cxn modelId="{A4C8EE0A-28B3-4D92-997D-CAEC41257E42}" srcId="{BFBFE629-BC31-4C8E-857B-267259C29081}" destId="{2299342C-7EA0-4AF7-B331-A130A9291AD4}" srcOrd="1" destOrd="0" parTransId="{9ED89674-ECE1-4A75-B1AE-2B020FB1BD48}" sibTransId="{3F4D3E18-7AD7-4A10-9399-AF28CE90D35C}"/>
    <dgm:cxn modelId="{74C59E26-84A3-4FC5-911C-AAA292B6003B}" type="presOf" srcId="{BFBFE629-BC31-4C8E-857B-267259C29081}" destId="{09A9A7C4-30A8-4172-9BAC-38539370BBBE}" srcOrd="0" destOrd="0" presId="urn:microsoft.com/office/officeart/2005/8/layout/vList2"/>
    <dgm:cxn modelId="{8AF5902C-7FB1-493A-AED8-5D35B59C7777}" type="presOf" srcId="{EF7DB51C-8C63-402E-9C26-AA63BAD2B83D}" destId="{2378CB2B-9A2A-4247-A990-FA239FCF9101}" srcOrd="0" destOrd="0" presId="urn:microsoft.com/office/officeart/2005/8/layout/vList2"/>
    <dgm:cxn modelId="{BE566876-C9AE-4784-AA5D-5A45A939F6BA}" srcId="{BFBFE629-BC31-4C8E-857B-267259C29081}" destId="{FEEE3ACB-09EE-4DB3-B90E-93B95D2FF07D}" srcOrd="3" destOrd="0" parTransId="{A8DA9491-16A2-4512-A279-41E78E8EE2E3}" sibTransId="{AAF619D0-58A9-4393-B085-09D6667C60C0}"/>
    <dgm:cxn modelId="{672FC18B-B809-420B-8AB2-1A8ABE646714}" srcId="{BFBFE629-BC31-4C8E-857B-267259C29081}" destId="{EF7DB51C-8C63-402E-9C26-AA63BAD2B83D}" srcOrd="2" destOrd="0" parTransId="{014E4057-A331-4270-9FAD-1FB9B9F5BD21}" sibTransId="{D34FEBC7-8A6E-4269-92CD-929F1BECF511}"/>
    <dgm:cxn modelId="{EF3DAC94-A651-426A-BC10-22206C845C20}" type="presOf" srcId="{FEEE3ACB-09EE-4DB3-B90E-93B95D2FF07D}" destId="{984894AB-6226-4246-95CA-0ED4107A3610}" srcOrd="0" destOrd="0" presId="urn:microsoft.com/office/officeart/2005/8/layout/vList2"/>
    <dgm:cxn modelId="{88E9A9B5-EADB-45E0-A4C7-C20A56F481F9}" type="presOf" srcId="{D477FF32-693B-4052-B5A4-8F9043785615}" destId="{DFAF399A-7E70-4104-BA52-011D461B5DF4}" srcOrd="0" destOrd="0" presId="urn:microsoft.com/office/officeart/2005/8/layout/vList2"/>
    <dgm:cxn modelId="{ABC9B8BD-64D1-4788-9E7F-3EC1E3BF6C7D}" type="presOf" srcId="{2299342C-7EA0-4AF7-B331-A130A9291AD4}" destId="{9CEB95EA-C5A2-4750-881A-67D37012AB5A}" srcOrd="0" destOrd="0" presId="urn:microsoft.com/office/officeart/2005/8/layout/vList2"/>
    <dgm:cxn modelId="{64ED85B4-5841-4CB4-AD6B-2C78DE56AE27}" type="presParOf" srcId="{09A9A7C4-30A8-4172-9BAC-38539370BBBE}" destId="{DFAF399A-7E70-4104-BA52-011D461B5DF4}" srcOrd="0" destOrd="0" presId="urn:microsoft.com/office/officeart/2005/8/layout/vList2"/>
    <dgm:cxn modelId="{8FF2BD6E-3721-472B-9FFE-5DB0EF72AA15}" type="presParOf" srcId="{09A9A7C4-30A8-4172-9BAC-38539370BBBE}" destId="{4CD50099-E618-4259-82B3-8B6D7C30F712}" srcOrd="1" destOrd="0" presId="urn:microsoft.com/office/officeart/2005/8/layout/vList2"/>
    <dgm:cxn modelId="{E3CFD2D1-5189-475A-B1C9-D8994CD97861}" type="presParOf" srcId="{09A9A7C4-30A8-4172-9BAC-38539370BBBE}" destId="{9CEB95EA-C5A2-4750-881A-67D37012AB5A}" srcOrd="2" destOrd="0" presId="urn:microsoft.com/office/officeart/2005/8/layout/vList2"/>
    <dgm:cxn modelId="{DAF2B46A-606E-42A9-85A5-6735B015FF99}" type="presParOf" srcId="{09A9A7C4-30A8-4172-9BAC-38539370BBBE}" destId="{0E5ECDB1-801A-4D4A-A638-0A52A2C19A1F}" srcOrd="3" destOrd="0" presId="urn:microsoft.com/office/officeart/2005/8/layout/vList2"/>
    <dgm:cxn modelId="{B6E23F31-BFBE-4F08-9DCC-76E457456C1C}" type="presParOf" srcId="{09A9A7C4-30A8-4172-9BAC-38539370BBBE}" destId="{2378CB2B-9A2A-4247-A990-FA239FCF9101}" srcOrd="4" destOrd="0" presId="urn:microsoft.com/office/officeart/2005/8/layout/vList2"/>
    <dgm:cxn modelId="{D79B1C3F-79E3-4A22-9955-B342D2C76985}" type="presParOf" srcId="{09A9A7C4-30A8-4172-9BAC-38539370BBBE}" destId="{FACA77D6-98C1-4F48-9AB2-17CF3E71FD5C}" srcOrd="5" destOrd="0" presId="urn:microsoft.com/office/officeart/2005/8/layout/vList2"/>
    <dgm:cxn modelId="{E5F35F83-442E-4A20-8468-53303DADD3AF}" type="presParOf" srcId="{09A9A7C4-30A8-4172-9BAC-38539370BBBE}" destId="{984894AB-6226-4246-95CA-0ED4107A361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F399A-7E70-4104-BA52-011D461B5DF4}">
      <dsp:nvSpPr>
        <dsp:cNvPr id="0" name=""/>
        <dsp:cNvSpPr/>
      </dsp:nvSpPr>
      <dsp:spPr>
        <a:xfrm>
          <a:off x="0" y="525907"/>
          <a:ext cx="5771386" cy="719549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Framing the Issue</a:t>
          </a:r>
        </a:p>
      </dsp:txBody>
      <dsp:txXfrm>
        <a:off x="35125" y="561032"/>
        <a:ext cx="5701136" cy="649299"/>
      </dsp:txXfrm>
    </dsp:sp>
    <dsp:sp modelId="{9CEB95EA-C5A2-4750-881A-67D37012AB5A}">
      <dsp:nvSpPr>
        <dsp:cNvPr id="0" name=""/>
        <dsp:cNvSpPr/>
      </dsp:nvSpPr>
      <dsp:spPr>
        <a:xfrm>
          <a:off x="0" y="1331857"/>
          <a:ext cx="5771386" cy="719549"/>
        </a:xfrm>
        <a:prstGeom prst="roundRect">
          <a:avLst/>
        </a:prstGeom>
        <a:solidFill>
          <a:srgbClr val="FF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Awareness</a:t>
          </a:r>
        </a:p>
      </dsp:txBody>
      <dsp:txXfrm>
        <a:off x="35125" y="1366982"/>
        <a:ext cx="5701136" cy="649299"/>
      </dsp:txXfrm>
    </dsp:sp>
    <dsp:sp modelId="{2378CB2B-9A2A-4247-A990-FA239FCF9101}">
      <dsp:nvSpPr>
        <dsp:cNvPr id="0" name=""/>
        <dsp:cNvSpPr/>
      </dsp:nvSpPr>
      <dsp:spPr>
        <a:xfrm>
          <a:off x="0" y="2137806"/>
          <a:ext cx="5771386" cy="719549"/>
        </a:xfrm>
        <a:prstGeom prst="roundRect">
          <a:avLst/>
        </a:prstGeom>
        <a:solidFill>
          <a:srgbClr val="FF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Legislation</a:t>
          </a:r>
        </a:p>
      </dsp:txBody>
      <dsp:txXfrm>
        <a:off x="35125" y="2172931"/>
        <a:ext cx="5701136" cy="649299"/>
      </dsp:txXfrm>
    </dsp:sp>
    <dsp:sp modelId="{984894AB-6226-4246-95CA-0ED4107A3610}">
      <dsp:nvSpPr>
        <dsp:cNvPr id="0" name=""/>
        <dsp:cNvSpPr/>
      </dsp:nvSpPr>
      <dsp:spPr>
        <a:xfrm>
          <a:off x="0" y="2943757"/>
          <a:ext cx="5771386" cy="719549"/>
        </a:xfrm>
        <a:prstGeom prst="roundRect">
          <a:avLst/>
        </a:prstGeom>
        <a:solidFill>
          <a:srgbClr val="FF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Impacting Culture of Gun Violence</a:t>
          </a:r>
        </a:p>
      </dsp:txBody>
      <dsp:txXfrm>
        <a:off x="35125" y="2978882"/>
        <a:ext cx="5701136" cy="649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4637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2321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897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90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8940-65FA-ABAD-1D01-85514DDA0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AFAE6-A522-9823-26CE-CBFCF6946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41C43-C029-86C3-47DE-2154FEB8F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4D36E-DE0E-E8A2-81AE-9D8C08FAB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7286D-C1EE-7524-2372-123BAED3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65362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1C1E3-413C-434C-949D-7E985301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A016B-A70F-7CC2-8E1C-E309C6A70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6FA5C-BB76-FE0E-386A-8DAAEBD03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59156-C963-C1CF-77DD-3999E6773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684B6-64EF-4797-00F4-124514E5A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781043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B9609-2D9D-2508-3469-2EDAE7EF1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5C8A8-92A7-A90F-1477-B38FF50F3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30748-0095-8F11-8605-3DB1975D5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8A761-D6A8-D564-A5E5-58DD2B55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7025A-9B7D-7F23-D9BA-F7BA20F8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67655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DAD53-8E87-C8B3-9BFD-702BC2E8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7B50B-6D6D-EFD5-EBFA-696130D95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75F4F-FFD2-6F7C-E6C1-71F3F5963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4C1F9-A133-8375-FCE2-442720CD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D304C-C8E4-6187-0387-EA87C16C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91345-70A1-AE4E-0B86-495857830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757486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38DF-AB10-93FC-9DE6-43B23279A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797FD-72E5-0694-4AC4-47309D8AF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F75D7-160C-B92F-7356-7467FECB0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AB6356-6ECE-314E-DEF4-7F52A07864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65BDE7-395C-6F68-1CAF-DDDE7B7C0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DA3484-74C7-B852-7455-35AE0CB2F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A0189A-5430-A44B-186C-A0D1E86E5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44BDA-E8DE-C48D-2333-C86DF5335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94323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D5D2-550B-CDD6-9DE2-0F00CA7B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465ABE-73C7-59E5-5DE4-C6955C1C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100A0-5A92-84A5-F27B-D993F76B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D640D-34A1-8BBD-5644-1E6EDD9A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500857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F6FEDF-D15B-CDE3-1B73-52411420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595D4-9E78-60A7-B80A-43DBC561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B0385-AC5D-9BCE-BA57-080878E71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27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E0E3-FCCF-7B08-7693-22AAB268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85C6F-B087-2066-575A-A538B21A7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1555A-D6A3-0DC3-35A8-A85BE2559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0200F-0915-0FB3-894C-8B85599D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25E9B-E096-6D0D-E58C-82AFFB28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D0A6F-080D-9851-7BD2-FDEA59DC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4520383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D7D66-C165-EC50-95E8-AD466426C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6FFBC1-C508-728E-F906-8999BD3B51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46756-3C3B-91CF-4723-DBAFFC899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F0AFC-09F0-6AB5-9600-71474486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F684B-5D5F-E52C-4680-FE4C41FA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C0CE4-5422-2D43-5915-BBAC4227B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248840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0300-4E74-9D35-C2FF-7F0ADD5BA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68D6E-FDC4-A298-34C1-F076FC559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F5E3B-D278-A20B-5A52-C3C9510A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D78A4-0203-C855-423A-F8C49470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87E54-901D-8840-7DF7-D09DC659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680343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A41A5-7128-66DD-0585-087C6D427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82061A-1761-BC77-E3FE-65F01C27A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BFEF4-34E3-3E31-E66D-F9E85089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149F1-7DA7-36CD-1431-9680AB0A9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74286-B57B-6A89-DD2B-D33736329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0847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427985-442C-5B69-9796-878EE480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5A75F-C52A-D281-54B9-4B63ED485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04FF7-EFC8-C038-9820-A5476BCFF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1C657-1E95-FAC6-E862-812D6C3F9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D2712-C886-F756-B2E0-5126B88A0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700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3219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3125451" cy="5143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15125" y="443508"/>
            <a:ext cx="2400300" cy="418921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 defTabSz="914400">
              <a:spcAft>
                <a:spcPts val="0"/>
              </a:spcAft>
            </a:pPr>
            <a:r>
              <a:rPr lang="en-US" sz="44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Taking Action on Gun  Violence</a:t>
            </a: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7" name="Google Shape;54;p13">
            <a:extLst>
              <a:ext uri="{FF2B5EF4-FFF2-40B4-BE49-F238E27FC236}">
                <a16:creationId xmlns:a16="http://schemas.microsoft.com/office/drawing/2014/main" id="{7D5FB8E3-D916-411C-77F8-F44AED81D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65101"/>
              </p:ext>
            </p:extLst>
          </p:nvPr>
        </p:nvGraphicFramePr>
        <p:xfrm>
          <a:off x="3335481" y="443508"/>
          <a:ext cx="5771386" cy="4189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3219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3125451" cy="5143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15125" y="443508"/>
            <a:ext cx="2400300" cy="418921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 defTabSz="914400">
              <a:spcAft>
                <a:spcPts val="0"/>
              </a:spcAft>
            </a:pPr>
            <a:r>
              <a:rPr lang="e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Framing the </a:t>
            </a:r>
            <a:br>
              <a:rPr lang="e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Issue</a:t>
            </a:r>
            <a:endParaRPr lang="en-US" sz="4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BC3BAD7F-4BC1-810A-62CF-8D41C05B1DC7}"/>
              </a:ext>
            </a:extLst>
          </p:cNvPr>
          <p:cNvSpPr txBox="1">
            <a:spLocks/>
          </p:cNvSpPr>
          <p:nvPr/>
        </p:nvSpPr>
        <p:spPr>
          <a:xfrm>
            <a:off x="3197519" y="1096189"/>
            <a:ext cx="5794082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100" b="1" dirty="0"/>
              <a:t>Context:  National, State, Local</a:t>
            </a:r>
          </a:p>
          <a:p>
            <a:pPr algn="l">
              <a:spcBef>
                <a:spcPts val="1200"/>
              </a:spcBef>
            </a:pPr>
            <a:r>
              <a:rPr lang="en-US" sz="2100" b="1" dirty="0"/>
              <a:t>Stakeholders Dependent on Context and Proximity of Impact</a:t>
            </a:r>
          </a:p>
          <a:p>
            <a:pPr algn="l">
              <a:spcBef>
                <a:spcPts val="1200"/>
              </a:spcBef>
            </a:pPr>
            <a:r>
              <a:rPr lang="en-US" sz="2100" b="1" dirty="0"/>
              <a:t>Defining Reality:  </a:t>
            </a:r>
          </a:p>
          <a:p>
            <a:pPr marL="457200" indent="-317182" algn="l">
              <a:spcBef>
                <a:spcPts val="120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100" dirty="0"/>
              <a:t>Drives Rhetoric</a:t>
            </a:r>
          </a:p>
          <a:p>
            <a:pPr marL="457200" indent="-317182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100" dirty="0"/>
              <a:t>Drives Solution Sets</a:t>
            </a:r>
          </a:p>
          <a:p>
            <a:pPr marL="457200" indent="-317182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100" dirty="0"/>
              <a:t>Personal Experiences</a:t>
            </a:r>
          </a:p>
          <a:p>
            <a:pPr marL="457200" indent="-317182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100" dirty="0"/>
              <a:t>Guns Vs Mental Health</a:t>
            </a:r>
          </a:p>
          <a:p>
            <a:pPr marL="457200" indent="-317182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100" dirty="0"/>
              <a:t>Anger In The Way</a:t>
            </a:r>
          </a:p>
          <a:p>
            <a:pPr algn="l">
              <a:spcBef>
                <a:spcPts val="1200"/>
              </a:spcBef>
            </a:pPr>
            <a:r>
              <a:rPr lang="en-US" sz="2100" b="1" dirty="0"/>
              <a:t>Status Quo 	&lt;————————&gt;   Total Weapons Ban</a:t>
            </a:r>
          </a:p>
          <a:p>
            <a:pPr algn="l">
              <a:spcBef>
                <a:spcPts val="1200"/>
              </a:spcBef>
            </a:pPr>
            <a:endParaRPr lang="en-US" b="1" dirty="0"/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064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3219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3125451" cy="5143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156210" y="1380768"/>
            <a:ext cx="2759215" cy="21930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 defTabSz="914400">
              <a:spcAft>
                <a:spcPts val="0"/>
              </a:spcAft>
            </a:pPr>
            <a:r>
              <a:rPr lang="e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Awareness</a:t>
            </a:r>
            <a:endParaRPr lang="en-US" sz="4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Google Shape;67;p15">
            <a:extLst>
              <a:ext uri="{FF2B5EF4-FFF2-40B4-BE49-F238E27FC236}">
                <a16:creationId xmlns:a16="http://schemas.microsoft.com/office/drawing/2014/main" id="{6B0DD038-F7AD-FD05-E8E0-37FD924F08BE}"/>
              </a:ext>
            </a:extLst>
          </p:cNvPr>
          <p:cNvSpPr txBox="1">
            <a:spLocks/>
          </p:cNvSpPr>
          <p:nvPr/>
        </p:nvSpPr>
        <p:spPr>
          <a:xfrm>
            <a:off x="3316843" y="920094"/>
            <a:ext cx="5731907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300" dirty="0"/>
              <a:t>Community  Outreach</a:t>
            </a:r>
          </a:p>
          <a:p>
            <a:pPr marL="457200" indent="-321945" algn="l">
              <a:spcBef>
                <a:spcPts val="120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Within UMC Community</a:t>
            </a:r>
          </a:p>
          <a:p>
            <a:pPr marL="457200" indent="-321945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With Local Faith Partners</a:t>
            </a:r>
          </a:p>
          <a:p>
            <a:pPr marL="457200" indent="-321945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With Local Stakeholders</a:t>
            </a:r>
          </a:p>
          <a:p>
            <a:pPr algn="l">
              <a:spcBef>
                <a:spcPts val="1200"/>
              </a:spcBef>
            </a:pPr>
            <a:r>
              <a:rPr lang="en-US" sz="2300" dirty="0"/>
              <a:t>Groups and Contacts:</a:t>
            </a:r>
          </a:p>
          <a:p>
            <a:pPr marL="457200" indent="-321945" algn="l">
              <a:spcBef>
                <a:spcPts val="120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Everytown.org </a:t>
            </a:r>
            <a:r>
              <a:rPr lang="en-US" sz="1500" dirty="0"/>
              <a:t>(Wear Orange, Mothers Demand Action)</a:t>
            </a:r>
          </a:p>
          <a:p>
            <a:pPr marL="457200" indent="-321945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TxGunSense.org </a:t>
            </a:r>
            <a:r>
              <a:rPr lang="en-US" sz="1500" dirty="0"/>
              <a:t>(TX Coalition to Prevent Gun Violence)</a:t>
            </a:r>
          </a:p>
          <a:p>
            <a:pPr marL="457200" indent="-321945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Lockarmsforlife.org</a:t>
            </a:r>
          </a:p>
          <a:p>
            <a:pPr marL="457200" indent="-321945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2300" dirty="0"/>
              <a:t>NAMI </a:t>
            </a:r>
            <a:r>
              <a:rPr lang="en-US" sz="1500" dirty="0"/>
              <a:t>(Domestic Violence and Suicide Prevention)</a:t>
            </a:r>
          </a:p>
          <a:p>
            <a:pPr algn="l">
              <a:spcBef>
                <a:spcPts val="1200"/>
              </a:spcBef>
            </a:pPr>
            <a:endParaRPr lang="en-US" sz="2100" dirty="0"/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038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3219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3125451" cy="5143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156210" y="1380768"/>
            <a:ext cx="2759215" cy="21930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 defTabSz="914400">
              <a:spcAft>
                <a:spcPts val="0"/>
              </a:spcAft>
            </a:pPr>
            <a:r>
              <a:rPr lang="en" sz="4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Legislation</a:t>
            </a:r>
            <a:endParaRPr lang="en-US" sz="4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Google Shape;67;p15">
            <a:extLst>
              <a:ext uri="{FF2B5EF4-FFF2-40B4-BE49-F238E27FC236}">
                <a16:creationId xmlns:a16="http://schemas.microsoft.com/office/drawing/2014/main" id="{6B0DD038-F7AD-FD05-E8E0-37FD924F08BE}"/>
              </a:ext>
            </a:extLst>
          </p:cNvPr>
          <p:cNvSpPr txBox="1">
            <a:spLocks/>
          </p:cNvSpPr>
          <p:nvPr/>
        </p:nvSpPr>
        <p:spPr>
          <a:xfrm>
            <a:off x="3316843" y="920094"/>
            <a:ext cx="5731907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en-US" sz="1500" dirty="0"/>
          </a:p>
          <a:p>
            <a:pPr algn="l">
              <a:spcBef>
                <a:spcPts val="1200"/>
              </a:spcBef>
            </a:pPr>
            <a:endParaRPr lang="en-US" sz="2100" dirty="0"/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2" name="Google Shape;73;p16">
            <a:extLst>
              <a:ext uri="{FF2B5EF4-FFF2-40B4-BE49-F238E27FC236}">
                <a16:creationId xmlns:a16="http://schemas.microsoft.com/office/drawing/2014/main" id="{F6A7AD00-59AA-123A-8D87-8D318A3E3FCE}"/>
              </a:ext>
            </a:extLst>
          </p:cNvPr>
          <p:cNvSpPr txBox="1">
            <a:spLocks/>
          </p:cNvSpPr>
          <p:nvPr/>
        </p:nvSpPr>
        <p:spPr>
          <a:xfrm rot="113">
            <a:off x="3152620" y="213672"/>
            <a:ext cx="5731862" cy="3075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400" b="1" dirty="0"/>
              <a:t>Texas Legislature Ends May 31st</a:t>
            </a:r>
          </a:p>
          <a:p>
            <a:pPr marL="457200" indent="-271938" algn="l">
              <a:spcBef>
                <a:spcPts val="120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HB2744 - Uvalde Blocked (Raise Age to 21)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HB2976 - Up for Full Vote -HS Elective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853– Amendment to HB2976 - Gun Safety Awareness Month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Next 18 Months Are Golden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What about failure to report, teacher certification, active shooter, stop the bleed,  interview training, counselor reporting </a:t>
            </a:r>
          </a:p>
          <a:p>
            <a:pPr algn="l">
              <a:spcBef>
                <a:spcPts val="1200"/>
              </a:spcBef>
            </a:pPr>
            <a:r>
              <a:rPr lang="en-US" sz="1400" b="1" dirty="0"/>
              <a:t>National  Legislative Traction</a:t>
            </a:r>
          </a:p>
          <a:p>
            <a:pPr marL="457200" indent="-271938" algn="l">
              <a:spcBef>
                <a:spcPts val="120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Last Administration ATF Bump Stock Ban before 6th circuit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In-Patient Mental Health records of 16-18 years old included in background checks</a:t>
            </a:r>
          </a:p>
          <a:p>
            <a:pPr marL="914400" lvl="1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○"/>
            </a:pPr>
            <a:r>
              <a:rPr lang="en-US" sz="1400" dirty="0"/>
              <a:t>Signed by Biden 2022</a:t>
            </a:r>
          </a:p>
          <a:p>
            <a:pPr marL="914400" lvl="1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○"/>
            </a:pPr>
            <a:r>
              <a:rPr lang="en-US" sz="1400" dirty="0"/>
              <a:t>Need to Include Mental Health Discharge from Military With/WO Institutionalization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19 States have “Red Flag” Laws with over 60% of Texans approval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76% Support for  Universal Background Checks or Ownership Licensure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Majority Support Raising Age for Gun Purchase to 21, Semi-Automatics to Age 25</a:t>
            </a:r>
          </a:p>
          <a:p>
            <a:pPr marL="457200" indent="-271938" algn="l">
              <a:spcBef>
                <a:spcPts val="0"/>
              </a:spcBef>
              <a:buSzPct val="100000"/>
              <a:buFont typeface="Arial" panose="020B0604020202020204" pitchFamily="34" charset="0"/>
              <a:buChar char="●"/>
            </a:pPr>
            <a:r>
              <a:rPr lang="en-US" sz="1400" dirty="0"/>
              <a:t>118th Congress Assault Weapons Ban of 2023.  Variables in Support for Total Ban of Semi-Automatic Rifles</a:t>
            </a:r>
          </a:p>
          <a:p>
            <a:pPr algn="l">
              <a:spcBef>
                <a:spcPts val="1200"/>
              </a:spcBef>
            </a:pPr>
            <a:endParaRPr lang="en-US" sz="1400" dirty="0"/>
          </a:p>
          <a:p>
            <a:pPr algn="l">
              <a:spcBef>
                <a:spcPts val="1200"/>
              </a:spcBef>
            </a:pPr>
            <a:endParaRPr lang="en-US" sz="1400" dirty="0"/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4619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3219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3125451" cy="5143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8820" y="1361718"/>
            <a:ext cx="3162773" cy="21930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 defTabSz="914400">
              <a:spcAft>
                <a:spcPts val="0"/>
              </a:spcAft>
            </a:pPr>
            <a:r>
              <a:rPr lang="en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Impacting the Culture of Gun Violence</a:t>
            </a:r>
            <a:endParaRPr lang="en-US" sz="39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Google Shape;67;p15">
            <a:extLst>
              <a:ext uri="{FF2B5EF4-FFF2-40B4-BE49-F238E27FC236}">
                <a16:creationId xmlns:a16="http://schemas.microsoft.com/office/drawing/2014/main" id="{6B0DD038-F7AD-FD05-E8E0-37FD924F08BE}"/>
              </a:ext>
            </a:extLst>
          </p:cNvPr>
          <p:cNvSpPr txBox="1">
            <a:spLocks/>
          </p:cNvSpPr>
          <p:nvPr/>
        </p:nvSpPr>
        <p:spPr>
          <a:xfrm>
            <a:off x="3316843" y="920094"/>
            <a:ext cx="5731907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en-US" sz="1500" dirty="0"/>
          </a:p>
          <a:p>
            <a:pPr algn="l">
              <a:spcBef>
                <a:spcPts val="1200"/>
              </a:spcBef>
            </a:pPr>
            <a:endParaRPr lang="en-US" sz="2100" dirty="0"/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2" name="Google Shape;73;p16">
            <a:extLst>
              <a:ext uri="{FF2B5EF4-FFF2-40B4-BE49-F238E27FC236}">
                <a16:creationId xmlns:a16="http://schemas.microsoft.com/office/drawing/2014/main" id="{F6A7AD00-59AA-123A-8D87-8D318A3E3FCE}"/>
              </a:ext>
            </a:extLst>
          </p:cNvPr>
          <p:cNvSpPr txBox="1">
            <a:spLocks/>
          </p:cNvSpPr>
          <p:nvPr/>
        </p:nvSpPr>
        <p:spPr>
          <a:xfrm rot="113">
            <a:off x="3152620" y="213672"/>
            <a:ext cx="5731862" cy="3075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200"/>
              </a:spcBef>
            </a:pPr>
            <a:endParaRPr lang="en-US" sz="1400" dirty="0"/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sz="1400" dirty="0"/>
          </a:p>
        </p:txBody>
      </p:sp>
      <p:sp>
        <p:nvSpPr>
          <p:cNvPr id="4" name="Google Shape;79;p17">
            <a:extLst>
              <a:ext uri="{FF2B5EF4-FFF2-40B4-BE49-F238E27FC236}">
                <a16:creationId xmlns:a16="http://schemas.microsoft.com/office/drawing/2014/main" id="{D9A598E1-B4A5-67E9-002B-1F6270862C4B}"/>
              </a:ext>
            </a:extLst>
          </p:cNvPr>
          <p:cNvSpPr txBox="1">
            <a:spLocks/>
          </p:cNvSpPr>
          <p:nvPr/>
        </p:nvSpPr>
        <p:spPr>
          <a:xfrm>
            <a:off x="3401497" y="1203939"/>
            <a:ext cx="5562598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●"/>
            </a:pPr>
            <a:r>
              <a:rPr lang="en-US" sz="2100" dirty="0"/>
              <a:t>Must Be Inclusive, Regardless of Politics</a:t>
            </a:r>
          </a:p>
          <a:p>
            <a:pPr marL="457200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●"/>
            </a:pPr>
            <a:r>
              <a:rPr lang="en-US" sz="2100" dirty="0"/>
              <a:t>Define Stakeholders Beyond Victimology Business Community CCBA</a:t>
            </a:r>
          </a:p>
          <a:p>
            <a:pPr marL="457200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●"/>
            </a:pPr>
            <a:r>
              <a:rPr lang="en-US" sz="2100" dirty="0"/>
              <a:t>Strengthening Youth, Families, Schools</a:t>
            </a:r>
          </a:p>
          <a:p>
            <a:pPr marL="457200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●"/>
            </a:pPr>
            <a:r>
              <a:rPr lang="en-US" sz="2100" dirty="0"/>
              <a:t>Faith Community Contributions</a:t>
            </a:r>
          </a:p>
          <a:p>
            <a:pPr marL="457200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●"/>
            </a:pPr>
            <a:r>
              <a:rPr lang="en-US" sz="2100" dirty="0"/>
              <a:t>Gun safety- Lock Arms For Life</a:t>
            </a:r>
          </a:p>
          <a:p>
            <a:pPr marL="457200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●"/>
            </a:pPr>
            <a:r>
              <a:rPr lang="en-US" sz="2100" dirty="0"/>
              <a:t>Participate to Build a Better Future</a:t>
            </a:r>
          </a:p>
          <a:p>
            <a:pPr marL="914400" lvl="1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○"/>
            </a:pPr>
            <a:r>
              <a:rPr lang="en-US" sz="2100" dirty="0"/>
              <a:t>Find Your Place</a:t>
            </a:r>
          </a:p>
          <a:p>
            <a:pPr marL="914400" lvl="1" indent="-361950" algn="l">
              <a:spcBef>
                <a:spcPts val="0"/>
              </a:spcBef>
              <a:buSzPts val="2100"/>
              <a:buFont typeface="Arial" panose="020B0604020202020204" pitchFamily="34" charset="0"/>
              <a:buChar char="○"/>
            </a:pPr>
            <a:r>
              <a:rPr lang="en-US" sz="2100" dirty="0"/>
              <a:t>Join This Discussion and Form Action Groups</a:t>
            </a:r>
          </a:p>
        </p:txBody>
      </p:sp>
    </p:spTree>
    <p:extLst>
      <p:ext uri="{BB962C8B-B14F-4D97-AF65-F5344CB8AC3E}">
        <p14:creationId xmlns:p14="http://schemas.microsoft.com/office/powerpoint/2010/main" val="3098595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ED7D31"/>
      </a:accent2>
      <a:accent3>
        <a:srgbClr val="FFD965"/>
      </a:accent3>
      <a:accent4>
        <a:srgbClr val="FFC000"/>
      </a:accent4>
      <a:accent5>
        <a:srgbClr val="FF9933"/>
      </a:accent5>
      <a:accent6>
        <a:srgbClr val="FF9933"/>
      </a:accent6>
      <a:hlink>
        <a:srgbClr val="FF9933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317</Words>
  <Application>Microsoft Office PowerPoint</Application>
  <PresentationFormat>On-screen Show (16:9)</PresentationFormat>
  <Paragraphs>53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Taking Action on Gun  Violence</vt:lpstr>
      <vt:lpstr>Framing the  Issue</vt:lpstr>
      <vt:lpstr>Awareness</vt:lpstr>
      <vt:lpstr>Legislation</vt:lpstr>
      <vt:lpstr>Impacting the Culture of Gun Violence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Taking Action on Gun  Violence</dc:title>
  <dc:creator>Kimberly Cramer</dc:creator>
  <cp:lastModifiedBy>Kimberly Cramer</cp:lastModifiedBy>
  <cp:revision>3</cp:revision>
  <dcterms:modified xsi:type="dcterms:W3CDTF">2023-05-22T21:37:16Z</dcterms:modified>
</cp:coreProperties>
</file>