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6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E5A0-5027-40CC-A5D6-542305B17F2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ED4D-12C2-4AEA-8661-D55BBE3E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887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E5A0-5027-40CC-A5D6-542305B17F2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ED4D-12C2-4AEA-8661-D55BBE3E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281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E5A0-5027-40CC-A5D6-542305B17F2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ED4D-12C2-4AEA-8661-D55BBE3E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083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E5A0-5027-40CC-A5D6-542305B17F2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ED4D-12C2-4AEA-8661-D55BBE3E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12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E5A0-5027-40CC-A5D6-542305B17F2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ED4D-12C2-4AEA-8661-D55BBE3E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050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E5A0-5027-40CC-A5D6-542305B17F2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ED4D-12C2-4AEA-8661-D55BBE3E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88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E5A0-5027-40CC-A5D6-542305B17F2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ED4D-12C2-4AEA-8661-D55BBE3E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507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E5A0-5027-40CC-A5D6-542305B17F2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ED4D-12C2-4AEA-8661-D55BBE3E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83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E5A0-5027-40CC-A5D6-542305B17F2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ED4D-12C2-4AEA-8661-D55BBE3E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400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E5A0-5027-40CC-A5D6-542305B17F2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ED4D-12C2-4AEA-8661-D55BBE3E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513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E5A0-5027-40CC-A5D6-542305B17F2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ED4D-12C2-4AEA-8661-D55BBE3E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9046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E5A0-5027-40CC-A5D6-542305B17F2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ED4D-12C2-4AEA-8661-D55BBE3EC1C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06456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E5A0-5027-40CC-A5D6-542305B17F2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ED4D-12C2-4AEA-8661-D55BBE3E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879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E5A0-5027-40CC-A5D6-542305B17F2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ED4D-12C2-4AEA-8661-D55BBE3E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5178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E5A0-5027-40CC-A5D6-542305B17F2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ED4D-12C2-4AEA-8661-D55BBE3E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1834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E5A0-5027-40CC-A5D6-542305B17F2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ED4D-12C2-4AEA-8661-D55BBE3E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8484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E5A0-5027-40CC-A5D6-542305B17F2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ED4D-12C2-4AEA-8661-D55BBE3E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268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CD1E5A0-5027-40CC-A5D6-542305B17F2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CED4D-12C2-4AEA-8661-D55BBE3E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988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fbi.gov/file-repository/active-shooter-study-2000-2013-1.pdf/view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eart.org/" TargetMode="External"/><Relationship Id="rId2" Type="http://schemas.openxmlformats.org/officeDocument/2006/relationships/hyperlink" Target="https://www.stopthebleed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BAF79-89F3-5E4D-CB5C-FD9330A22B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3006" y="0"/>
            <a:ext cx="11738994" cy="2024109"/>
          </a:xfrm>
        </p:spPr>
        <p:txBody>
          <a:bodyPr/>
          <a:lstStyle/>
          <a:p>
            <a:r>
              <a:rPr lang="en-US" sz="4400" dirty="0"/>
              <a:t>Active Shooter Response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5040E1-CDB3-E3B5-E4C1-E3BAD33FCE49}"/>
              </a:ext>
            </a:extLst>
          </p:cNvPr>
          <p:cNvSpPr txBox="1"/>
          <p:nvPr/>
        </p:nvSpPr>
        <p:spPr>
          <a:xfrm>
            <a:off x="503808" y="2092457"/>
            <a:ext cx="5715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0" i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Keegan Bradley MD, FACEP, FAWM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ECBE1A-8A64-C932-FE0E-0BAECBA732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808" y="2914900"/>
            <a:ext cx="5715000" cy="32099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D43C069-3E7B-C680-6D7A-F25E7ABC7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6354" y="2362551"/>
            <a:ext cx="2960285" cy="3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302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2404C-E621-DC19-B029-3A5FD0F1D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6B726A-CA1C-79B8-CABA-DC59B1D97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109" y="1965121"/>
            <a:ext cx="11400480" cy="4440161"/>
          </a:xfrm>
        </p:spPr>
        <p:txBody>
          <a:bodyPr>
            <a:normAutofit/>
          </a:bodyPr>
          <a:lstStyle/>
          <a:p>
            <a:pPr algn="l"/>
            <a:r>
              <a:rPr lang="en-US" sz="2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Emergency Medicine Physician</a:t>
            </a:r>
          </a:p>
          <a:p>
            <a:pPr algn="l"/>
            <a:r>
              <a:rPr lang="en-US" sz="2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Medical City McKinney, McKinney, TX</a:t>
            </a:r>
          </a:p>
          <a:p>
            <a:pPr algn="l"/>
            <a:r>
              <a:rPr lang="en-US" sz="2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Medical Director- McKinney Fire/Rescue</a:t>
            </a:r>
          </a:p>
          <a:p>
            <a:pPr algn="l"/>
            <a:r>
              <a:rPr lang="en-US" sz="2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Medical Director- Lucas Fire/Rescue</a:t>
            </a:r>
          </a:p>
          <a:p>
            <a:pPr algn="l"/>
            <a:r>
              <a:rPr lang="en-US" sz="2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Medical Team Manager- Texas A&amp;M Task Force 1</a:t>
            </a:r>
          </a:p>
          <a:p>
            <a:pPr algn="l"/>
            <a:r>
              <a:rPr lang="en-US" sz="2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REP-C Co-Medical Director for Texas Emergency Medical Task Force Region 2</a:t>
            </a:r>
          </a:p>
          <a:p>
            <a:pPr algn="l"/>
            <a:r>
              <a:rPr lang="en-US" sz="2400" dirty="0">
                <a:solidFill>
                  <a:schemeClr val="tx2"/>
                </a:solidFill>
                <a:latin typeface="Arial" panose="020B0604020202020204" pitchFamily="34" charset="0"/>
              </a:rPr>
              <a:t>Vice Chair</a:t>
            </a:r>
            <a:r>
              <a:rPr lang="en-US" sz="2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, Section of Tactical Emergency Medicine, ACEP</a:t>
            </a:r>
          </a:p>
          <a:p>
            <a:pPr algn="l"/>
            <a:r>
              <a:rPr lang="en-US" sz="2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Sheriff Deputy/Assistant Medical Director for Collin County Sheriff Dept</a:t>
            </a:r>
          </a:p>
          <a:p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827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63844-27F1-B118-A788-4644ED9C1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Not “if”, but “when”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121B1-4F03-7509-20DC-C37E650EF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560" y="2052918"/>
            <a:ext cx="12192000" cy="4805082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tx2"/>
                </a:solidFill>
              </a:rPr>
              <a:t>What is an active shooter: an individual(s) actively engaged in killing or attempting to kill people in a confined and populated area</a:t>
            </a:r>
          </a:p>
          <a:p>
            <a:r>
              <a:rPr lang="en-US" dirty="0">
                <a:solidFill>
                  <a:schemeClr val="tx2"/>
                </a:solidFill>
              </a:rPr>
              <a:t>2022: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313 casualties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50 active shooter incidents (down 18% from 2021)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Texas had most incidents (6)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46% in open spaces, 28% in commerce, 8% in education, 4% in houses of worship, 2% healthcare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61 firearms used: 29 handgun, 26 rifle, 3 shotgun, 3 unknown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29 shooters arrested, 7 killed by LE, 2 killed by armed citizens, 9 committed suicide, 3 still at large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48% of shooters had connection with location or at least one victim</a:t>
            </a:r>
          </a:p>
          <a:p>
            <a:r>
              <a:rPr lang="en-US" dirty="0">
                <a:solidFill>
                  <a:schemeClr val="tx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https://www.fbi.gov/file-repository/active-shooter-study-2000-2013-1.pdf/view</a:t>
            </a:r>
            <a:endParaRPr lang="en-US" dirty="0">
              <a:solidFill>
                <a:schemeClr val="tx2"/>
              </a:solidFill>
            </a:endParaRPr>
          </a:p>
          <a:p>
            <a:r>
              <a:rPr lang="en-US" dirty="0">
                <a:solidFill>
                  <a:schemeClr val="tx2"/>
                </a:solidFill>
              </a:rPr>
              <a:t>file:///C:/Users/kbrad/Downloads/active-shooter-incidents-in-the-us-2022-042623.pdf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1CE4AB-C4AE-2D5D-F734-36154C2071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728" y="99835"/>
            <a:ext cx="1939292" cy="185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24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73BDC-A86D-CDEC-14D0-490CAB18A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3240350"/>
            <a:ext cx="8946541" cy="3008049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https://www.youtube.com/watch?v=53hleVLARbE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97175AF-F734-EE61-66E9-40D641E7B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728" y="99835"/>
            <a:ext cx="1939292" cy="185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311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FB402-A734-F0EA-7884-6AD813974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646" y="470473"/>
            <a:ext cx="9404723" cy="1400530"/>
          </a:xfrm>
        </p:spPr>
        <p:txBody>
          <a:bodyPr/>
          <a:lstStyle/>
          <a:p>
            <a:pPr algn="r"/>
            <a:r>
              <a:rPr lang="en-US" dirty="0"/>
              <a:t>What to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73BDC-A86D-CDEC-14D0-490CAB18A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091" y="2323721"/>
            <a:ext cx="5201235" cy="344103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Many organizations currently teach the “Run, Hide, Fight” approach</a:t>
            </a:r>
          </a:p>
          <a:p>
            <a:r>
              <a:rPr lang="en-US" dirty="0">
                <a:solidFill>
                  <a:schemeClr val="tx2"/>
                </a:solidFill>
              </a:rPr>
              <a:t>These three tactics can be used to prepare and empower someone to survive an active shooter situation</a:t>
            </a:r>
          </a:p>
          <a:p>
            <a:r>
              <a:rPr lang="en-US" dirty="0">
                <a:solidFill>
                  <a:schemeClr val="tx2"/>
                </a:solidFill>
              </a:rPr>
              <a:t>There are certain things to be aware of when law enforcement arrives on scene</a:t>
            </a:r>
          </a:p>
          <a:p>
            <a:r>
              <a:rPr lang="en-US" dirty="0">
                <a:solidFill>
                  <a:schemeClr val="tx2"/>
                </a:solidFill>
              </a:rPr>
              <a:t>https://youtu.be/TeOdxKozra0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054D73-302E-9779-14B1-1FFDF0893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2676" y="1999385"/>
            <a:ext cx="5438274" cy="37653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78A538-545E-2E6B-41A1-27A8339FC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728" y="99835"/>
            <a:ext cx="1939292" cy="185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919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FB402-A734-F0EA-7884-6AD813974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646" y="470473"/>
            <a:ext cx="9404723" cy="1400530"/>
          </a:xfrm>
        </p:spPr>
        <p:txBody>
          <a:bodyPr/>
          <a:lstStyle/>
          <a:p>
            <a:pPr algn="r"/>
            <a:r>
              <a:rPr lang="en-US" dirty="0"/>
              <a:t>How to Help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73BDC-A86D-CDEC-14D0-490CAB18A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449676"/>
            <a:ext cx="8946541" cy="4828673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tx2"/>
                </a:solidFill>
              </a:rPr>
              <a:t>One does not have to always be only a survivor</a:t>
            </a:r>
          </a:p>
          <a:p>
            <a:r>
              <a:rPr lang="en-US" dirty="0">
                <a:solidFill>
                  <a:schemeClr val="tx2"/>
                </a:solidFill>
              </a:rPr>
              <a:t>There are skills people can learn to not only survive, but SAVE others</a:t>
            </a:r>
          </a:p>
          <a:p>
            <a:r>
              <a:rPr lang="en-US" dirty="0">
                <a:solidFill>
                  <a:schemeClr val="tx2"/>
                </a:solidFill>
              </a:rPr>
              <a:t>First and most important make sure you are safe</a:t>
            </a:r>
          </a:p>
          <a:p>
            <a:r>
              <a:rPr lang="en-US" dirty="0">
                <a:solidFill>
                  <a:schemeClr val="tx2"/>
                </a:solidFill>
              </a:rPr>
              <a:t>Next call 911 (if able to)</a:t>
            </a:r>
          </a:p>
          <a:p>
            <a:r>
              <a:rPr lang="en-US" dirty="0">
                <a:solidFill>
                  <a:schemeClr val="tx2"/>
                </a:solidFill>
              </a:rPr>
              <a:t>If you cannot escape or it is safe to do, assess if someone needs care</a:t>
            </a:r>
          </a:p>
          <a:p>
            <a:r>
              <a:rPr lang="en-US" dirty="0">
                <a:solidFill>
                  <a:schemeClr val="tx2"/>
                </a:solidFill>
              </a:rPr>
              <a:t>Provide first aid</a:t>
            </a:r>
          </a:p>
          <a:p>
            <a:r>
              <a:rPr lang="en-US" dirty="0">
                <a:solidFill>
                  <a:schemeClr val="tx2"/>
                </a:solidFill>
              </a:rPr>
              <a:t>DO NOT go looking for victims</a:t>
            </a:r>
          </a:p>
          <a:p>
            <a:r>
              <a:rPr lang="en-US" dirty="0">
                <a:solidFill>
                  <a:schemeClr val="tx2"/>
                </a:solidFill>
              </a:rPr>
              <a:t>Stop the bleed, TECC, CPR, AED’s, many other resources</a:t>
            </a:r>
          </a:p>
          <a:p>
            <a:r>
              <a:rPr lang="en-US" dirty="0">
                <a:solidFill>
                  <a:schemeClr val="tx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https://www.stopthebleed.org/</a:t>
            </a:r>
            <a:endParaRPr lang="en-US" dirty="0">
              <a:solidFill>
                <a:schemeClr val="tx2"/>
              </a:solidFill>
            </a:endParaRPr>
          </a:p>
          <a:p>
            <a:r>
              <a:rPr lang="en-US" dirty="0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https://www.heart.org/</a:t>
            </a:r>
            <a:endParaRPr lang="en-US" dirty="0">
              <a:solidFill>
                <a:schemeClr val="tx2"/>
              </a:solidFill>
            </a:endParaRPr>
          </a:p>
          <a:p>
            <a:r>
              <a:rPr lang="en-US" dirty="0">
                <a:solidFill>
                  <a:schemeClr val="tx2"/>
                </a:solidFill>
              </a:rPr>
              <a:t>https://www.dontnamethem.org/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0992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Custom 2">
      <a:dk1>
        <a:srgbClr val="F0D37E"/>
      </a:dk1>
      <a:lt1>
        <a:srgbClr val="F4E2A9"/>
      </a:lt1>
      <a:dk2>
        <a:srgbClr val="003A1C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421</TotalTime>
  <Words>410</Words>
  <Application>Microsoft Office PowerPoint</Application>
  <PresentationFormat>Widescreen</PresentationFormat>
  <Paragraphs>41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Ion</vt:lpstr>
      <vt:lpstr>Active Shooter Response</vt:lpstr>
      <vt:lpstr>Background</vt:lpstr>
      <vt:lpstr>Not “if”, but “when”</vt:lpstr>
      <vt:lpstr>PowerPoint Presentation</vt:lpstr>
      <vt:lpstr>What to do?</vt:lpstr>
      <vt:lpstr>How to Help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Collin County Sheriff Dept.  Medical Support Unit</dc:title>
  <dc:creator>Keegan Bradley</dc:creator>
  <cp:lastModifiedBy>Suncreek Communications</cp:lastModifiedBy>
  <cp:revision>5</cp:revision>
  <dcterms:created xsi:type="dcterms:W3CDTF">2023-03-02T03:58:22Z</dcterms:created>
  <dcterms:modified xsi:type="dcterms:W3CDTF">2023-05-22T22:28:58Z</dcterms:modified>
</cp:coreProperties>
</file>